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2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19" r:id="rId12"/>
    <p:sldId id="826" r:id="rId13"/>
    <p:sldId id="276" r:id="rId14"/>
    <p:sldId id="265" r:id="rId15"/>
    <p:sldId id="266" r:id="rId16"/>
    <p:sldId id="267" r:id="rId17"/>
    <p:sldId id="268" r:id="rId18"/>
    <p:sldId id="820" r:id="rId19"/>
    <p:sldId id="821" r:id="rId20"/>
    <p:sldId id="822" r:id="rId21"/>
    <p:sldId id="823" r:id="rId22"/>
    <p:sldId id="275" r:id="rId23"/>
    <p:sldId id="824" r:id="rId24"/>
    <p:sldId id="825" r:id="rId25"/>
    <p:sldId id="809" r:id="rId26"/>
    <p:sldId id="742" r:id="rId27"/>
    <p:sldId id="749" r:id="rId28"/>
    <p:sldId id="743" r:id="rId29"/>
    <p:sldId id="744" r:id="rId30"/>
    <p:sldId id="745" r:id="rId31"/>
    <p:sldId id="750" r:id="rId32"/>
    <p:sldId id="755" r:id="rId33"/>
    <p:sldId id="756" r:id="rId34"/>
    <p:sldId id="771" r:id="rId35"/>
    <p:sldId id="758" r:id="rId36"/>
    <p:sldId id="759" r:id="rId37"/>
    <p:sldId id="760" r:id="rId38"/>
    <p:sldId id="761" r:id="rId39"/>
    <p:sldId id="762" r:id="rId40"/>
    <p:sldId id="763" r:id="rId41"/>
    <p:sldId id="766" r:id="rId42"/>
    <p:sldId id="764" r:id="rId43"/>
    <p:sldId id="765" r:id="rId44"/>
    <p:sldId id="768" r:id="rId45"/>
    <p:sldId id="769" r:id="rId46"/>
    <p:sldId id="770" r:id="rId47"/>
    <p:sldId id="757" r:id="rId48"/>
    <p:sldId id="772" r:id="rId49"/>
    <p:sldId id="775" r:id="rId50"/>
    <p:sldId id="776" r:id="rId51"/>
    <p:sldId id="774" r:id="rId52"/>
    <p:sldId id="810" r:id="rId53"/>
    <p:sldId id="778" r:id="rId54"/>
    <p:sldId id="779" r:id="rId55"/>
    <p:sldId id="780" r:id="rId56"/>
    <p:sldId id="781" r:id="rId57"/>
    <p:sldId id="782" r:id="rId58"/>
    <p:sldId id="777" r:id="rId59"/>
    <p:sldId id="783" r:id="rId60"/>
    <p:sldId id="751" r:id="rId61"/>
    <p:sldId id="784" r:id="rId62"/>
    <p:sldId id="785" r:id="rId63"/>
    <p:sldId id="786" r:id="rId64"/>
    <p:sldId id="787" r:id="rId65"/>
    <p:sldId id="805" r:id="rId66"/>
    <p:sldId id="790" r:id="rId67"/>
    <p:sldId id="804" r:id="rId68"/>
    <p:sldId id="792" r:id="rId69"/>
    <p:sldId id="793" r:id="rId70"/>
    <p:sldId id="794" r:id="rId71"/>
    <p:sldId id="796" r:id="rId72"/>
    <p:sldId id="797" r:id="rId73"/>
    <p:sldId id="806" r:id="rId74"/>
    <p:sldId id="799" r:id="rId75"/>
    <p:sldId id="798" r:id="rId76"/>
    <p:sldId id="802" r:id="rId77"/>
    <p:sldId id="801" r:id="rId78"/>
    <p:sldId id="803" r:id="rId79"/>
    <p:sldId id="807" r:id="rId80"/>
    <p:sldId id="808" r:id="rId8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95850"/>
  </p:normalViewPr>
  <p:slideViewPr>
    <p:cSldViewPr snapToGrid="0" snapToObjects="1">
      <p:cViewPr varScale="1">
        <p:scale>
          <a:sx n="101" d="100"/>
          <a:sy n="101" d="100"/>
        </p:scale>
        <p:origin x="20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41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okit.mit.edu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2/" TargetMode="External"/><Relationship Id="rId2" Type="http://schemas.openxmlformats.org/officeDocument/2006/relationships/hyperlink" Target="https://github.com/kennysmithed/oels_emlar202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spsych/jsPsych/discussions" TargetMode="External"/><Relationship Id="rId4" Type="http://schemas.openxmlformats.org/officeDocument/2006/relationships/hyperlink" Target="https://www.movingresearchonline.inf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plugins/list-of-plugin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jspsych.org/7.3/overview/media-preloading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2/oels_practical_wk6.html" TargetMode="External"/><Relationship Id="rId2" Type="http://schemas.openxmlformats.org/officeDocument/2006/relationships/hyperlink" Target="https://www.jspsych.org/7.3/overview/data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overview/timeline/#conditional-timelin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BCDBA-D570-E229-10FD-063DF311E1F6}"/>
              </a:ext>
            </a:extLst>
          </p:cNvPr>
          <p:cNvSpPr txBox="1"/>
          <p:nvPr/>
        </p:nvSpPr>
        <p:spPr>
          <a:xfrm>
            <a:off x="0" y="4364846"/>
            <a:ext cx="5725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i="1" dirty="0"/>
              <a:t>These slides are based on Shira Tal &amp; Kenny Smith, “A brief introduction to running artificial language learning experiments online”, Edinburgh Workshop on Artificial Language Learning, October 2021</a:t>
            </a:r>
          </a:p>
        </p:txBody>
      </p:sp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A94B6-E826-F14D-9BC7-61B867AE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4E4B3-FB3D-CCD5-75B5-647722264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an experiment runs on a browser, it can be potentially sent to anyone with an internet connection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Crowdsourcing sites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mazon MTurk (@amazonmturk) | Twitter">
            <a:extLst>
              <a:ext uri="{FF2B5EF4-FFF2-40B4-BE49-F238E27FC236}">
                <a16:creationId xmlns:a16="http://schemas.microsoft.com/office/drawing/2014/main" id="{C980224E-FD63-EA89-FC0C-74BCE1C9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7" y="2748237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670C4D41-F3D8-1D70-EE81-B56B772B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77" y="2661427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052D3-5214-31A9-6723-9ACAE6A3934E}"/>
              </a:ext>
            </a:extLst>
          </p:cNvPr>
          <p:cNvSpPr txBox="1"/>
          <p:nvPr/>
        </p:nvSpPr>
        <p:spPr>
          <a:xfrm>
            <a:off x="634389" y="3946326"/>
            <a:ext cx="167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for crowdsourcing anything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F1D0B-0F1D-3262-A963-546ABA62BA05}"/>
              </a:ext>
            </a:extLst>
          </p:cNvPr>
          <p:cNvSpPr txBox="1"/>
          <p:nvPr/>
        </p:nvSpPr>
        <p:spPr>
          <a:xfrm>
            <a:off x="2896564" y="3910722"/>
            <a:ext cx="167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for scientific data collection</a:t>
            </a:r>
          </a:p>
        </p:txBody>
      </p:sp>
      <p:pic>
        <p:nvPicPr>
          <p:cNvPr id="9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9D2CFA87-E73E-BC6D-2C82-9B2B6847F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2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E187-4C80-F343-BC23-30E2B22E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Update prolific screenshots and references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2F50-0043-7731-39E6-512AA297F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9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06B46-2BB5-4EF1-B96B-B6F32980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25" y="999952"/>
            <a:ext cx="5827349" cy="427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9A99B-3150-493F-B4C7-BD2E487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Gill Sans MT" panose="020B0502020104020203" pitchFamily="34" charset="0"/>
              </a:rPr>
              <a:t>A quick look at Prolific</a:t>
            </a:r>
            <a:endParaRPr lang="en-GB" sz="4500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3D724-76C4-EA6B-2602-D023DA4C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D190E-81F0-448F-BFF9-2BE44F91581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86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A99B-3150-493F-B4C7-BD2E487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Gill Sans MT" panose="020B0502020104020203" pitchFamily="34" charset="0"/>
              </a:rPr>
              <a:t>A quick look at Prolific</a:t>
            </a:r>
            <a:endParaRPr lang="en-GB" sz="4500" dirty="0">
              <a:latin typeface="Gill Sans MT" panose="020B05020201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53248-25EF-4AEF-A04E-7DEAD6C5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6375"/>
            <a:ext cx="7223869" cy="35146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B40709-5EBE-D553-43E1-C3B6EEA1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D190E-81F0-448F-BFF9-2BE44F91581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94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A99B-3150-493F-B4C7-BD2E487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Gill Sans MT" panose="020B0502020104020203" pitchFamily="34" charset="0"/>
              </a:rPr>
              <a:t>A quick look at Prolific</a:t>
            </a:r>
            <a:endParaRPr lang="en-GB" sz="4500" dirty="0">
              <a:latin typeface="Gill Sans MT" panose="020B05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E1D9-A53B-4103-AED7-9D3C3B7B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1861852"/>
            <a:ext cx="8443913" cy="11072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0FF625-0648-4612-90F8-15B42D1AA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Adding a link to the actual study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AD41D-A851-43DE-11BD-40AC3627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D190E-81F0-448F-BFF9-2BE44F91581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84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A99B-3150-493F-B4C7-BD2E487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Gill Sans MT" panose="020B0502020104020203" pitchFamily="34" charset="0"/>
              </a:rPr>
              <a:t>A quick look at Prolific</a:t>
            </a:r>
            <a:endParaRPr lang="en-GB" sz="4500" dirty="0">
              <a:latin typeface="Gill Sans MT" panose="020B05020201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0FF625-0648-4612-90F8-15B42D1AA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Targeting a specific audience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E9E80-1A2E-4301-94EE-712F39B6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22" y="1816502"/>
            <a:ext cx="8108156" cy="2743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D13F8-3C3C-1FE9-95A0-FC33B296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D190E-81F0-448F-BFF9-2BE44F91581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438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A99B-3150-493F-B4C7-BD2E487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Gill Sans MT" panose="020B0502020104020203" pitchFamily="34" charset="0"/>
              </a:rPr>
              <a:t>A quick look at Prolific</a:t>
            </a:r>
            <a:endParaRPr lang="en-GB" sz="4500" dirty="0">
              <a:latin typeface="Gill Sans MT" panose="020B05020201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0FF625-0648-4612-90F8-15B42D1AA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Targeting a specific audience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C799CC-4556-4165-9526-1579F796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053828"/>
            <a:ext cx="8115300" cy="1035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DDDFB-7118-DAAA-1BF9-9BB12281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D190E-81F0-448F-BFF9-2BE44F91581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45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(actually it was Shira Tal) have done this precisely once!</a:t>
            </a:r>
          </a:p>
          <a:p>
            <a:pPr lvl="1"/>
            <a:r>
              <a:rPr lang="en-US" dirty="0"/>
              <a:t>Older kids (</a:t>
            </a:r>
            <a:r>
              <a:rPr lang="en-US"/>
              <a:t>age 5-6) </a:t>
            </a:r>
            <a:r>
              <a:rPr lang="en-US" dirty="0"/>
              <a:t>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</a:t>
            </a:r>
            <a:r>
              <a:rPr lang="en-US" dirty="0" err="1"/>
              <a:t>lookit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4"/>
              </a:rPr>
              <a:t>https://lookit.mit.edu</a:t>
            </a:r>
            <a:r>
              <a:rPr lang="en-US" dirty="0"/>
              <a:t> (mainly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382240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F888-698B-B74B-36C3-898FD4AE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28ED-B5DC-1536-EFE4-192C1164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Are participants who they say they are?</a:t>
            </a:r>
          </a:p>
          <a:p>
            <a:r>
              <a:rPr lang="en-US" dirty="0"/>
              <a:t>Actual humans</a:t>
            </a:r>
          </a:p>
          <a:p>
            <a:r>
              <a:rPr lang="en-US" dirty="0"/>
              <a:t>Language proficiency</a:t>
            </a:r>
          </a:p>
          <a:p>
            <a:r>
              <a:rPr lang="en-US" dirty="0"/>
              <a:t>Age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Are they paying attention?</a:t>
            </a:r>
          </a:p>
          <a:p>
            <a:r>
              <a:rPr lang="en-US" dirty="0"/>
              <a:t>Multi-tasking</a:t>
            </a:r>
          </a:p>
          <a:p>
            <a:r>
              <a:rPr lang="en-US" dirty="0"/>
              <a:t>Randomly responding</a:t>
            </a:r>
          </a:p>
          <a:p>
            <a:pPr marL="0" indent="0">
              <a:buNone/>
            </a:pPr>
            <a:endParaRPr lang="en-US" sz="1300" b="1" dirty="0"/>
          </a:p>
          <a:p>
            <a:pPr marL="0" indent="0">
              <a:buNone/>
            </a:pPr>
            <a:r>
              <a:rPr lang="en-US" b="1" dirty="0"/>
              <a:t>Online experiments need to be designed to handle this, and these problems can be reduced with good design (I think)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3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2022 iteration: </a:t>
            </a:r>
            <a:r>
              <a:rPr lang="en-US" dirty="0">
                <a:hlinkClick r:id="rId3"/>
              </a:rPr>
              <a:t>https://kennysmithed.github.io/oels2022/</a:t>
            </a:r>
            <a:endParaRPr lang="en-US" dirty="0"/>
          </a:p>
          <a:p>
            <a:r>
              <a:rPr lang="en-US" dirty="0"/>
              <a:t>Longer lecture slides and detailed notes on crowdsourcing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who can’t code all produce a working experiment by the end of the course – so you can learn too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A016-72EA-2E97-F9F0-0344B2A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7AB37-A5E8-C0F4-44C0-BA2827C4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Design for an audience who have other demands on their time! </a:t>
            </a:r>
          </a:p>
          <a:p>
            <a:r>
              <a:rPr lang="en-US" dirty="0"/>
              <a:t>Make the experiment as short and fun as possible</a:t>
            </a:r>
          </a:p>
          <a:p>
            <a:r>
              <a:rPr lang="en-US" dirty="0"/>
              <a:t>Pilot before starting collecting data for real!</a:t>
            </a:r>
          </a:p>
          <a:p>
            <a:pPr marL="0" indent="0">
              <a:buNone/>
            </a:pPr>
            <a:r>
              <a:rPr lang="en-US" dirty="0"/>
              <a:t>Build in checks for the things you care about</a:t>
            </a:r>
          </a:p>
          <a:p>
            <a:r>
              <a:rPr lang="en-US" dirty="0"/>
              <a:t>Language tests (will need to be AI proof!)</a:t>
            </a:r>
          </a:p>
          <a:p>
            <a:r>
              <a:rPr lang="en-US" dirty="0"/>
              <a:t>Attention checks (Prolific specifies what counts as “fair”)</a:t>
            </a:r>
          </a:p>
          <a:p>
            <a:pPr marL="0" indent="0">
              <a:buNone/>
            </a:pPr>
            <a:r>
              <a:rPr lang="en-US" dirty="0"/>
              <a:t>Make random clicking annoying for participants </a:t>
            </a:r>
          </a:p>
          <a:p>
            <a:r>
              <a:rPr lang="en-US" dirty="0"/>
              <a:t>Make them repeat a trial during training when they get it wrong</a:t>
            </a:r>
          </a:p>
          <a:p>
            <a:r>
              <a:rPr lang="en-US" dirty="0"/>
              <a:t>Make pauses after wrong answers longer</a:t>
            </a:r>
          </a:p>
          <a:p>
            <a:pPr marL="0" indent="0">
              <a:buNone/>
            </a:pPr>
            <a:r>
              <a:rPr lang="en-US" dirty="0"/>
              <a:t>Debrief to find out how people are doing the task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B913-213D-33AB-2C4C-3B1672D0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303E-531E-AA94-C647-EC139DE8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Online studies </a:t>
            </a:r>
            <a:r>
              <a:rPr lang="en-US" b="1" dirty="0"/>
              <a:t>are not cheaper than lab studies </a:t>
            </a:r>
            <a:r>
              <a:rPr lang="en-US" dirty="0"/>
              <a:t>because they involve both compensation for participants and a platform fee to Prolific/</a:t>
            </a:r>
            <a:r>
              <a:rPr lang="en-US" dirty="0" err="1"/>
              <a:t>MTurk</a:t>
            </a:r>
            <a:endParaRPr lang="en-US" dirty="0"/>
          </a:p>
          <a:p>
            <a:r>
              <a:rPr lang="en-US" dirty="0" err="1"/>
              <a:t>Mturk</a:t>
            </a:r>
            <a:r>
              <a:rPr lang="en-US" dirty="0"/>
              <a:t> has no minimum pay rate</a:t>
            </a:r>
          </a:p>
          <a:p>
            <a:r>
              <a:rPr lang="en-US" dirty="0"/>
              <a:t>Prolific has a cheap minimum pay rate (£5/hour)</a:t>
            </a:r>
          </a:p>
          <a:p>
            <a:r>
              <a:rPr lang="en-US" dirty="0"/>
              <a:t>But exploiting people for low pay is unethical – we pay fairly at least the National Minimum Wage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Pilot before starting</a:t>
            </a:r>
          </a:p>
          <a:p>
            <a:r>
              <a:rPr lang="en-US" dirty="0"/>
              <a:t>If things break or take a lot longer than advertised, participants get stressed</a:t>
            </a:r>
          </a:p>
          <a:p>
            <a:pPr marL="0" indent="0">
              <a:buNone/>
            </a:pPr>
            <a:r>
              <a:rPr lang="en-US" dirty="0"/>
              <a:t>Treat participants with respect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34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A99B-3150-493F-B4C7-BD2E487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Gill Sans MT" panose="020B0502020104020203" pitchFamily="34" charset="0"/>
              </a:rPr>
              <a:t>Data quality</a:t>
            </a:r>
            <a:endParaRPr lang="en-GB" sz="4500" dirty="0">
              <a:latin typeface="Gill Sans MT" panose="020B05020201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D12276-5905-4593-8B48-F2D8615A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42096"/>
            <a:ext cx="8343900" cy="3171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776F1-57A8-49D4-A6D3-6A9C18D12330}"/>
              </a:ext>
            </a:extLst>
          </p:cNvPr>
          <p:cNvSpPr txBox="1"/>
          <p:nvPr/>
        </p:nvSpPr>
        <p:spPr>
          <a:xfrm>
            <a:off x="3871733" y="4569574"/>
            <a:ext cx="50610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Gill Sans MT" panose="020B0502020104020203" pitchFamily="34" charset="0"/>
              </a:rPr>
              <a:t>(Oppenheimer, Meyvis, &amp; Davidenko, 2009; Psychstudio, 2019)</a:t>
            </a:r>
            <a:endParaRPr lang="en-GB" sz="1500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C3B28-1613-9BC2-C54A-7DB6F165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D190E-81F0-448F-BFF9-2BE44F91581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018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5F38-22A5-97A5-29C5-C89B47F8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5DE74-3C20-93BE-DB0A-1A7863C84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Not face-to-face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9262E3-0A8D-3D80-81BD-5B9B5004D5EF}"/>
              </a:ext>
            </a:extLst>
          </p:cNvPr>
          <p:cNvSpPr txBox="1">
            <a:spLocks/>
          </p:cNvSpPr>
          <p:nvPr/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4233698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8B7D-90ED-4DF9-CE57-A853C3AE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31A40-21D3-FC27-D5EE-082C2B9A4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Do effects of lab-studies replicate online?</a:t>
            </a:r>
          </a:p>
          <a:p>
            <a:r>
              <a:rPr lang="en-US" dirty="0"/>
              <a:t>Is the lab data the “gold standard” or simply the only data available?</a:t>
            </a:r>
          </a:p>
          <a:p>
            <a:r>
              <a:rPr lang="en-US" dirty="0"/>
              <a:t>More variation coming from more noise, or more diverse participants?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Stewart et al., 2017)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Including for artificial language learning (e.g., </a:t>
            </a:r>
            <a:r>
              <a:rPr lang="en-US" dirty="0" err="1"/>
              <a:t>Fedzechkina</a:t>
            </a:r>
            <a:r>
              <a:rPr lang="en-US" dirty="0"/>
              <a:t> &amp; Jaeger, 2020; Roberts &amp; </a:t>
            </a:r>
            <a:r>
              <a:rPr lang="en-US" dirty="0" err="1"/>
              <a:t>Fedzechkina</a:t>
            </a:r>
            <a:r>
              <a:rPr lang="en-US" dirty="0"/>
              <a:t>, 2018; Smith &amp; Culbertson, 2020)</a:t>
            </a:r>
          </a:p>
        </p:txBody>
      </p:sp>
    </p:spTree>
    <p:extLst>
      <p:ext uri="{BB962C8B-B14F-4D97-AF65-F5344CB8AC3E}">
        <p14:creationId xmlns:p14="http://schemas.microsoft.com/office/powerpoint/2010/main" val="331119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https://kennysmithed.github.io/oels2022/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/>
              <a:t>Josh de Leeuw’s tutorials at Moving Research Online workshop, 2020: </a:t>
            </a:r>
            <a:r>
              <a:rPr lang="en-US" dirty="0">
                <a:hlinkClick r:id="rId4"/>
              </a:rPr>
              <a:t>https://www.movingresearchonline.info</a:t>
            </a:r>
            <a:endParaRPr lang="en-US" dirty="0"/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2A4F5-E036-344A-9254-0DB56657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0" y="1785084"/>
            <a:ext cx="7920000" cy="1215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EEC6F-F537-7A42-AE55-BD6A16349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75859"/>
            <a:ext cx="7791450" cy="5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Pandemics!</a:t>
            </a:r>
          </a:p>
          <a:p>
            <a:r>
              <a:rPr lang="en-US" dirty="0"/>
              <a:t>Faster</a:t>
            </a:r>
          </a:p>
          <a:p>
            <a:r>
              <a:rPr lang="en-US" dirty="0"/>
              <a:t>Larger samples</a:t>
            </a:r>
          </a:p>
          <a:p>
            <a:r>
              <a:rPr lang="en-US" dirty="0"/>
              <a:t>Potentially more diverse populations (less WEIRD)</a:t>
            </a:r>
          </a:p>
          <a:p>
            <a:r>
              <a:rPr lang="en-US" dirty="0"/>
              <a:t>Access to specific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r>
              <a:rPr lang="en-US" dirty="0"/>
              <a:t>Minimally, some text + a button click</a:t>
            </a:r>
            <a:endParaRPr lang="en-US" sz="9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Responses required: button clicks, key presses, spoken responses</a:t>
            </a:r>
            <a:endParaRPr lang="en-US" sz="10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r>
              <a:rPr lang="en-US" dirty="0"/>
              <a:t>(Code: </a:t>
            </a:r>
            <a:r>
              <a:rPr lang="en-US" dirty="0">
                <a:hlinkClick r:id="rId2"/>
              </a:rPr>
              <a:t>https://kennysmithed.github.io/oels2020/oels_practical_wk6.html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</a:t>
            </a:r>
            <a:r>
              <a:rPr lang="en-US" dirty="0" err="1">
                <a:solidFill>
                  <a:srgbClr val="0070C0"/>
                </a:solidFill>
              </a:rPr>
              <a:t>ImageButtonResponse</a:t>
            </a:r>
            <a:r>
              <a:rPr lang="en-US" dirty="0">
                <a:solidFill>
                  <a:srgbClr val="0070C0"/>
                </a:solidFill>
              </a:rPr>
              <a:t>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moving to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(For some of us): It’s new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(Could) involve more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university students)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 in the lab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49388" y="3218081"/>
            <a:ext cx="2795639" cy="109394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1640542"/>
            <a:ext cx="152400" cy="127412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86240" y="176236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978028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1967, 1989;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https://www.jspsych.org/7.3/overview/media-preloading/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https://www.jspsych.org/7.3/overview/data/</a:t>
            </a:r>
            <a:endParaRPr lang="en-US" dirty="0"/>
          </a:p>
          <a:p>
            <a:r>
              <a:rPr lang="en-US" dirty="0"/>
              <a:t>Week 6+ of my course (e.g. </a:t>
            </a:r>
            <a:r>
              <a:rPr lang="en-US" dirty="0">
                <a:hlinkClick r:id="rId3"/>
              </a:rPr>
              <a:t>https://kennysmithed.github.io/oels2022/oels_practical_wk6.html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8 of my course: (</a:t>
            </a:r>
            <a:r>
              <a:rPr lang="en-US" dirty="0">
                <a:hlinkClick r:id="rId2"/>
              </a:rPr>
              <a:t>https://kennysmithed.github.io/oels2022/oels_practical_wk8.html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8-10 of my course (</a:t>
            </a:r>
            <a:r>
              <a:rPr lang="en-US" dirty="0">
                <a:hlinkClick r:id="rId2"/>
              </a:rPr>
              <a:t>https://kennysmithed.github.io/oels2022/oels_practical_wk8.html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https://www.jspsych.org/7.3/overview/timeline/#conditional-timelines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40" y="176236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14466</TotalTime>
  <Words>2814</Words>
  <Application>Microsoft Macintosh PowerPoint</Application>
  <PresentationFormat>On-screen Show (16:9)</PresentationFormat>
  <Paragraphs>357</Paragraphs>
  <Slides>80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Gill Sans MT</vt:lpstr>
      <vt:lpstr>Helvetica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moving to online data collection</vt:lpstr>
      <vt:lpstr>Running experiments in the lab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Update prolific screenshots and references later</vt:lpstr>
      <vt:lpstr>A quick look at Prolific</vt:lpstr>
      <vt:lpstr>A quick look at Prolific</vt:lpstr>
      <vt:lpstr>A quick look at Prolific</vt:lpstr>
      <vt:lpstr>A quick look at Prolific</vt:lpstr>
      <vt:lpstr>A quick look at Prolific</vt:lpstr>
      <vt:lpstr>Recruiting children for online studies</vt:lpstr>
      <vt:lpstr>Data quality</vt:lpstr>
      <vt:lpstr>Data quality</vt:lpstr>
      <vt:lpstr>Ethics</vt:lpstr>
      <vt:lpstr>Data quality</vt:lpstr>
      <vt:lpstr>Pros and cons of crowdsourcing experimental data</vt:lpstr>
      <vt:lpstr>Comparability with lab data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ferdinand_etal_2019/fks19.html</vt:lpstr>
      <vt:lpstr>An example involving audio stimuli and keyboard responses</vt:lpstr>
      <vt:lpstr>Demo – gomez_gerken_1999/gg99.html</vt:lpstr>
      <vt:lpstr>An unexpected challenge: multimodal stimuli</vt:lpstr>
      <vt:lpstr>An unexpected challenge: multimodal stimuli</vt:lpstr>
      <vt:lpstr>Demo – martin_white_2021/mw21.html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SMITH Kenny</cp:lastModifiedBy>
  <cp:revision>218</cp:revision>
  <dcterms:created xsi:type="dcterms:W3CDTF">2021-09-13T12:47:36Z</dcterms:created>
  <dcterms:modified xsi:type="dcterms:W3CDTF">2023-04-19T11:15:59Z</dcterms:modified>
</cp:coreProperties>
</file>